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6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93" r:id="rId20"/>
    <p:sldId id="294" r:id="rId21"/>
    <p:sldId id="295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9" r:id="rId63"/>
    <p:sldId id="330" r:id="rId64"/>
    <p:sldId id="331" r:id="rId65"/>
    <p:sldId id="332" r:id="rId66"/>
    <p:sldId id="333" r:id="rId67"/>
    <p:sldId id="335" r:id="rId6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9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7afe1051b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287afe1051b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g287afe1051b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7afe1051b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287afe1051b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7afe1051b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87afe1051b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7afe1051b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287afe1051b_2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7afe1051b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287afe1051b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7afe1051b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287afe1051b_2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7afe1051b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287afe1051b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7afe1051b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287afe1051b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7afe1051b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287afe1051b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87afe1051b_2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287afe1051b_2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7afe1051b_2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287afe1051b_2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7afe1051b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87afe1051b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87afe1051b_2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g287afe1051b_2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7afe1051b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287afe1051b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7afe1051b_2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87afe1051b_2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7afe1051b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87afe1051b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7afe1051b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87afe1051b_2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87afe1051b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87afe1051b_2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7afe1051b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287afe1051b_2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7afe1051b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287afe1051b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87afe1051b_2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287afe1051b_2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7afe1051b_2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87afe1051b_2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7afe1051b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87afe1051b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7afe1051b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287afe1051b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7afe1051b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287afe1051b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7afe1051b_2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287afe1051b_2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87afe1051b_2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g287afe1051b_2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7afe1051b_2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287afe1051b_2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87afe1051b_2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287afe1051b_2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7afe1051b_2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287afe1051b_2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7afe1051b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287afe1051b_2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7afe1051b_2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87afe1051b_2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7afe1051b_2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287afe1051b_2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afe1051b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287afe1051b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87afe1051b_2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287afe1051b_2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87afe1051b_2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287afe1051b_2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87afe1051b_2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287afe1051b_2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afe1051b_2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287afe1051b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7afe1051b_2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287afe1051b_2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87afe1051b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287afe1051b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87afe1051b_2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287afe1051b_2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7afe1051b_2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287afe1051b_2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87afe1051b_2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287afe1051b_2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7afe1051b_2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287afe1051b_2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7afe1051b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87afe1051b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afe1051b_2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87afe1051b_2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7afe1051b_2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287afe1051b_2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87afe1051b_2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287afe1051b_2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87afe1051b_2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287afe1051b_2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87afe1051b_2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g287afe1051b_2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7afe1051b_2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4" name="Google Shape;754;g287afe1051b_2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87afe1051b_2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g287afe1051b_2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87afe1051b_2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g287afe1051b_2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87afe1051b_2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g287afe1051b_2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87afe1051b_2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287afe1051b_2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7afe1051b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287afe1051b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7afe1051b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g287afe1051b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87afe1051b_2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g287afe1051b_2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87afe1051b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" name="Google Shape;863;g287afe1051b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87afe1051b_2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g287afe1051b_2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87afe1051b_2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g287afe1051b_2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87afe1051b_2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g287afe1051b_2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87afe1051b_2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g287afe1051b_2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7afe1051b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87afe1051b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7afe1051b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87afe1051b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7afe1051b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287afe1051b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3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jpg"/><Relationship Id="rId11" Type="http://schemas.openxmlformats.org/officeDocument/2006/relationships/image" Target="../media/image18.jp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ctrTitle"/>
          </p:nvPr>
        </p:nvSpPr>
        <p:spPr>
          <a:xfrm>
            <a:off x="1143000" y="17740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Design of an IoT-enabled Scalable Closed Hydroponics System with Smart Parameter Control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1"/>
          </p:nvPr>
        </p:nvSpPr>
        <p:spPr>
          <a:xfrm>
            <a:off x="5392875" y="2475350"/>
            <a:ext cx="33714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5"/>
              <a:buNone/>
            </a:pP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Proposed by: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Mikdam-Al-Maad Ronoue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FH-092-003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MD. Sameer Iqbal Chowdhury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SH-092-002</a:t>
            </a:r>
            <a:endParaRPr sz="182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24"/>
          <p:cNvCxnSpPr/>
          <p:nvPr/>
        </p:nvCxnSpPr>
        <p:spPr>
          <a:xfrm>
            <a:off x="745672" y="2166258"/>
            <a:ext cx="765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4"/>
          <p:cNvSpPr txBox="1"/>
          <p:nvPr/>
        </p:nvSpPr>
        <p:spPr>
          <a:xfrm>
            <a:off x="745675" y="2475350"/>
            <a:ext cx="38724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by: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Lafifa Jamal</a:t>
            </a:r>
            <a:b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Professor</a:t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Robotics and Mechatronics Engineering</a:t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Dhaka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4225" y="754225"/>
            <a:ext cx="569848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3118451" y="4646175"/>
            <a:ext cx="33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7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Overhead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1182900" y="1570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l="26253" t="10498" r="27493" b="10267"/>
          <a:stretch/>
        </p:blipFill>
        <p:spPr>
          <a:xfrm>
            <a:off x="2822103" y="633013"/>
            <a:ext cx="3375856" cy="3877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4"/>
          <p:cNvCxnSpPr/>
          <p:nvPr/>
        </p:nvCxnSpPr>
        <p:spPr>
          <a:xfrm rot="10800000">
            <a:off x="2267475" y="1870150"/>
            <a:ext cx="821100" cy="15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34"/>
          <p:cNvCxnSpPr/>
          <p:nvPr/>
        </p:nvCxnSpPr>
        <p:spPr>
          <a:xfrm>
            <a:off x="5489784" y="2737875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6" name="Google Shape;246;p34"/>
          <p:cNvSpPr txBox="1"/>
          <p:nvPr/>
        </p:nvSpPr>
        <p:spPr>
          <a:xfrm>
            <a:off x="6773150" y="24300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34"/>
          <p:cNvCxnSpPr/>
          <p:nvPr/>
        </p:nvCxnSpPr>
        <p:spPr>
          <a:xfrm>
            <a:off x="5489784" y="13920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8" name="Google Shape;248;p34"/>
          <p:cNvSpPr txBox="1"/>
          <p:nvPr/>
        </p:nvSpPr>
        <p:spPr>
          <a:xfrm>
            <a:off x="6773150" y="11919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4"/>
          <p:cNvCxnSpPr/>
          <p:nvPr/>
        </p:nvCxnSpPr>
        <p:spPr>
          <a:xfrm>
            <a:off x="5332259" y="38063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0" name="Google Shape;250;p34"/>
          <p:cNvSpPr txBox="1"/>
          <p:nvPr/>
        </p:nvSpPr>
        <p:spPr>
          <a:xfrm>
            <a:off x="6578300" y="3498550"/>
            <a:ext cx="186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Nutrient Solution Container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3601164" y="45105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8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34"/>
          <p:cNvCxnSpPr/>
          <p:nvPr/>
        </p:nvCxnSpPr>
        <p:spPr>
          <a:xfrm flipH="1">
            <a:off x="2422425" y="4129750"/>
            <a:ext cx="1748100" cy="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3" name="Google Shape;253;p34"/>
          <p:cNvSpPr txBox="1"/>
          <p:nvPr/>
        </p:nvSpPr>
        <p:spPr>
          <a:xfrm>
            <a:off x="1182900" y="3823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 Water Pump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4"/>
          <p:cNvCxnSpPr/>
          <p:nvPr/>
        </p:nvCxnSpPr>
        <p:spPr>
          <a:xfrm rot="10800000" flipH="1">
            <a:off x="4077434" y="568850"/>
            <a:ext cx="2063100" cy="102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5" name="Google Shape;255;p34"/>
          <p:cNvSpPr txBox="1"/>
          <p:nvPr/>
        </p:nvSpPr>
        <p:spPr>
          <a:xfrm>
            <a:off x="6140525" y="296125"/>
            <a:ext cx="174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½ inch silicone tube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400" y="806850"/>
            <a:ext cx="7507210" cy="39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/>
        </p:nvSpPr>
        <p:spPr>
          <a:xfrm>
            <a:off x="3228139" y="44540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9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Top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35"/>
          <p:cNvCxnSpPr>
            <a:endCxn id="265" idx="1"/>
          </p:cNvCxnSpPr>
          <p:nvPr/>
        </p:nvCxnSpPr>
        <p:spPr>
          <a:xfrm>
            <a:off x="6510000" y="3463275"/>
            <a:ext cx="867900" cy="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" name="Google Shape;266;p35"/>
          <p:cNvCxnSpPr/>
          <p:nvPr/>
        </p:nvCxnSpPr>
        <p:spPr>
          <a:xfrm flipH="1">
            <a:off x="2267375" y="3388525"/>
            <a:ext cx="1657800" cy="35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7" name="Google Shape;267;p35"/>
          <p:cNvCxnSpPr/>
          <p:nvPr/>
        </p:nvCxnSpPr>
        <p:spPr>
          <a:xfrm rot="10800000" flipH="1">
            <a:off x="5567375" y="1901363"/>
            <a:ext cx="1657800" cy="1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8" name="Google Shape;268;p35"/>
          <p:cNvCxnSpPr/>
          <p:nvPr/>
        </p:nvCxnSpPr>
        <p:spPr>
          <a:xfrm rot="10800000">
            <a:off x="2159150" y="1777400"/>
            <a:ext cx="975900" cy="80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35"/>
          <p:cNvCxnSpPr/>
          <p:nvPr/>
        </p:nvCxnSpPr>
        <p:spPr>
          <a:xfrm rot="10800000" flipH="1">
            <a:off x="5051075" y="925163"/>
            <a:ext cx="408000" cy="99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0" name="Google Shape;270;p35"/>
          <p:cNvSpPr txBox="1"/>
          <p:nvPr/>
        </p:nvSpPr>
        <p:spPr>
          <a:xfrm>
            <a:off x="4805750" y="274675"/>
            <a:ext cx="17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house the plants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7377900" y="3049125"/>
            <a:ext cx="176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drain nutrient 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7225175" y="17081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 pot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1399475" y="3607225"/>
            <a:ext cx="86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Bracket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935125" y="14364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inch uPVC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311700" y="258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925" y="784250"/>
            <a:ext cx="2075868" cy="1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 rotWithShape="1">
          <a:blip r:embed="rId4">
            <a:alphaModFix/>
          </a:blip>
          <a:srcRect t="4771" b="7838"/>
          <a:stretch/>
        </p:blipFill>
        <p:spPr>
          <a:xfrm>
            <a:off x="4675400" y="2639275"/>
            <a:ext cx="1972300" cy="177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7562" y="2705376"/>
            <a:ext cx="1972279" cy="16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40825" y="786575"/>
            <a:ext cx="2075875" cy="178282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2825214" y="45718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10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holder 3D models.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37550" y="793478"/>
            <a:ext cx="2191500" cy="176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311700" y="289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(Previous)</a:t>
            </a:r>
            <a:endParaRPr/>
          </a:p>
        </p:txBody>
      </p:sp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850" y="1007925"/>
            <a:ext cx="2480100" cy="3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/>
        </p:nvSpPr>
        <p:spPr>
          <a:xfrm>
            <a:off x="70908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5399" y="1204013"/>
            <a:ext cx="3886125" cy="29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470253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2: Top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02" name="Google Shape;302;p38"/>
          <p:cNvSpPr txBox="1"/>
          <p:nvPr/>
        </p:nvSpPr>
        <p:spPr>
          <a:xfrm>
            <a:off x="1932375" y="4594400"/>
            <a:ext cx="531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13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 with </a:t>
            </a:r>
            <a:r>
              <a:rPr lang="en">
                <a:solidFill>
                  <a:schemeClr val="dk1"/>
                </a:solidFill>
              </a:rPr>
              <a:t>Grow Lights turned 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4509" y="661325"/>
            <a:ext cx="2934981" cy="39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10" name="Google Shape;310;p39"/>
          <p:cNvSpPr txBox="1"/>
          <p:nvPr/>
        </p:nvSpPr>
        <p:spPr>
          <a:xfrm>
            <a:off x="2746989" y="46599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14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8389" y="812075"/>
            <a:ext cx="2772818" cy="3697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9"/>
          <p:cNvCxnSpPr/>
          <p:nvPr/>
        </p:nvCxnSpPr>
        <p:spPr>
          <a:xfrm rot="10800000" flipH="1">
            <a:off x="5506775" y="2319200"/>
            <a:ext cx="1063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4" name="Google Shape;314;p39"/>
          <p:cNvSpPr txBox="1"/>
          <p:nvPr/>
        </p:nvSpPr>
        <p:spPr>
          <a:xfrm>
            <a:off x="6315300" y="2038400"/>
            <a:ext cx="1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Customized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 Frame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311713" y="217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20" name="Google Shape;320;p4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1647625" y="4478963"/>
            <a:ext cx="688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15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Ultrasonic sensor, pH probe, EC probe and temperature probe held above the nutrient solution by the sensor holders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075" y="1490250"/>
            <a:ext cx="3923850" cy="2942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40"/>
          <p:cNvCxnSpPr/>
          <p:nvPr/>
        </p:nvCxnSpPr>
        <p:spPr>
          <a:xfrm rot="10800000" flipH="1">
            <a:off x="3568550" y="1244975"/>
            <a:ext cx="487200" cy="132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5" name="Google Shape;325;p40"/>
          <p:cNvSpPr txBox="1"/>
          <p:nvPr/>
        </p:nvSpPr>
        <p:spPr>
          <a:xfrm>
            <a:off x="3734600" y="887450"/>
            <a:ext cx="153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 Holders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40"/>
          <p:cNvCxnSpPr/>
          <p:nvPr/>
        </p:nvCxnSpPr>
        <p:spPr>
          <a:xfrm rot="10800000">
            <a:off x="4233025" y="1244950"/>
            <a:ext cx="299100" cy="119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7" name="Google Shape;327;p40"/>
          <p:cNvCxnSpPr/>
          <p:nvPr/>
        </p:nvCxnSpPr>
        <p:spPr>
          <a:xfrm rot="10800000">
            <a:off x="4498850" y="1233850"/>
            <a:ext cx="6204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8" name="Google Shape;328;p40"/>
          <p:cNvCxnSpPr/>
          <p:nvPr/>
        </p:nvCxnSpPr>
        <p:spPr>
          <a:xfrm rot="10800000">
            <a:off x="4631925" y="1211550"/>
            <a:ext cx="1041000" cy="1140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9" name="Google Shape;329;p40"/>
          <p:cNvSpPr txBox="1"/>
          <p:nvPr/>
        </p:nvSpPr>
        <p:spPr>
          <a:xfrm>
            <a:off x="943650" y="2485350"/>
            <a:ext cx="12294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Ultrasonic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6772625" y="2191225"/>
            <a:ext cx="141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Temperature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6975875" y="3452600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 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1127125" y="3465400"/>
            <a:ext cx="104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40"/>
          <p:cNvCxnSpPr/>
          <p:nvPr/>
        </p:nvCxnSpPr>
        <p:spPr>
          <a:xfrm rot="10800000">
            <a:off x="1940550" y="2806600"/>
            <a:ext cx="1450800" cy="52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4" name="Google Shape;334;p40"/>
          <p:cNvCxnSpPr/>
          <p:nvPr/>
        </p:nvCxnSpPr>
        <p:spPr>
          <a:xfrm flipH="1">
            <a:off x="2040025" y="3736900"/>
            <a:ext cx="2359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5" name="Google Shape;335;p40"/>
          <p:cNvCxnSpPr/>
          <p:nvPr/>
        </p:nvCxnSpPr>
        <p:spPr>
          <a:xfrm>
            <a:off x="4764725" y="3626150"/>
            <a:ext cx="2270400" cy="2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6" name="Google Shape;336;p40"/>
          <p:cNvCxnSpPr/>
          <p:nvPr/>
        </p:nvCxnSpPr>
        <p:spPr>
          <a:xfrm rot="10800000" flipH="1">
            <a:off x="5373875" y="2463300"/>
            <a:ext cx="1251600" cy="90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40"/>
          <p:cNvCxnSpPr/>
          <p:nvPr/>
        </p:nvCxnSpPr>
        <p:spPr>
          <a:xfrm rot="10800000" flipH="1">
            <a:off x="6621300" y="2463925"/>
            <a:ext cx="307500" cy="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62" name="Google Shape;562;p6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1640950" y="4416950"/>
            <a:ext cx="61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Temperature and Humidity Sensor (DHT22) in the Growth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65" name="Google Shape;56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8100" y="939676"/>
            <a:ext cx="4352200" cy="326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71" name="Google Shape;571;p6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2"/>
          <p:cNvSpPr txBox="1"/>
          <p:nvPr/>
        </p:nvSpPr>
        <p:spPr>
          <a:xfrm>
            <a:off x="841425" y="3810375"/>
            <a:ext cx="33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17</a:t>
            </a:r>
            <a:r>
              <a:rPr lang="en" dirty="0"/>
              <a:t>.1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Top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74" name="Google Shape;57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675" y="1371625"/>
            <a:ext cx="3899284" cy="20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2"/>
          <p:cNvPicPr preferRelativeResize="0"/>
          <p:nvPr/>
        </p:nvPicPr>
        <p:blipFill rotWithShape="1">
          <a:blip r:embed="rId4">
            <a:alphaModFix/>
          </a:blip>
          <a:srcRect t="16585" b="11080"/>
          <a:stretch/>
        </p:blipFill>
        <p:spPr>
          <a:xfrm>
            <a:off x="613325" y="1364863"/>
            <a:ext cx="3773901" cy="204864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2"/>
          <p:cNvSpPr txBox="1"/>
          <p:nvPr/>
        </p:nvSpPr>
        <p:spPr>
          <a:xfrm>
            <a:off x="5100475" y="3813750"/>
            <a:ext cx="36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7.2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Bottom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3"/>
          <p:cNvSpPr txBox="1">
            <a:spLocks noGrp="1"/>
          </p:cNvSpPr>
          <p:nvPr>
            <p:ph type="title"/>
          </p:nvPr>
        </p:nvSpPr>
        <p:spPr>
          <a:xfrm>
            <a:off x="311688" y="105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82" name="Google Shape;58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83" name="Google Shape;58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2305" y="678600"/>
            <a:ext cx="3963795" cy="39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3"/>
          <p:cNvSpPr txBox="1"/>
          <p:nvPr/>
        </p:nvSpPr>
        <p:spPr>
          <a:xfrm>
            <a:off x="1831350" y="4659925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8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Schematic for the sensor board, designed in Proteus 8 Professional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43" name="Google Shape;343;p4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45" name="Google Shape;345;p41"/>
          <p:cNvSpPr txBox="1"/>
          <p:nvPr/>
        </p:nvSpPr>
        <p:spPr>
          <a:xfrm>
            <a:off x="1105700" y="3768275"/>
            <a:ext cx="278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19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Scientific pH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4992150" y="3768275"/>
            <a:ext cx="37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20: </a:t>
            </a:r>
            <a:r>
              <a:rPr lang="en" dirty="0"/>
              <a:t>Atlas Scientific Conductivity K 1.0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8213" y="869100"/>
            <a:ext cx="2899175" cy="28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00" y="1123075"/>
            <a:ext cx="2645200" cy="2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56" name="Google Shape;356;p42"/>
          <p:cNvSpPr txBox="1"/>
          <p:nvPr/>
        </p:nvSpPr>
        <p:spPr>
          <a:xfrm>
            <a:off x="1559500" y="3889000"/>
            <a:ext cx="59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21: Atlas Sc</a:t>
            </a:r>
            <a:r>
              <a:rPr lang="en" dirty="0"/>
              <a:t>ientific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 buffer solutions at pH 4.00, 7.00</a:t>
            </a:r>
            <a:r>
              <a:rPr lang="en" dirty="0"/>
              <a:t> and 10.00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42"/>
          <p:cNvPicPr preferRelativeResize="0"/>
          <p:nvPr/>
        </p:nvPicPr>
        <p:blipFill rotWithShape="1">
          <a:blip r:embed="rId3">
            <a:alphaModFix/>
          </a:blip>
          <a:srcRect t="22779" r="26389" b="21416"/>
          <a:stretch/>
        </p:blipFill>
        <p:spPr>
          <a:xfrm>
            <a:off x="2902525" y="1306163"/>
            <a:ext cx="3338950" cy="2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63" name="Google Shape;363;p4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65" name="Google Shape;365;p43"/>
          <p:cNvSpPr txBox="1"/>
          <p:nvPr/>
        </p:nvSpPr>
        <p:spPr>
          <a:xfrm>
            <a:off x="2568450" y="3929725"/>
            <a:ext cx="42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22: Mid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988" y="1298075"/>
            <a:ext cx="5090024" cy="25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9200" y="1315325"/>
            <a:ext cx="5105606" cy="2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2579425" y="3929725"/>
            <a:ext cx="39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23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</a:t>
            </a:r>
            <a:r>
              <a:rPr lang="en" dirty="0"/>
              <a:t>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80" name="Google Shape;380;p45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82" name="Google Shape;38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425" y="1256000"/>
            <a:ext cx="5021149" cy="251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19200" y="1256012"/>
            <a:ext cx="5105606" cy="2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9199" y="1309488"/>
            <a:ext cx="5105601" cy="2524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/>
        </p:nvSpPr>
        <p:spPr>
          <a:xfrm>
            <a:off x="2447825" y="3929725"/>
            <a:ext cx="449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24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91" name="Google Shape;391;p46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1427900" y="3889025"/>
            <a:ext cx="658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25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</a:t>
            </a:r>
            <a:r>
              <a:rPr lang="en" dirty="0"/>
              <a:t>Scientific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EC buffer solutions at 12,</a:t>
            </a:r>
            <a:r>
              <a:rPr lang="en" dirty="0"/>
              <a:t>880 and 80,000 microSemens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46"/>
          <p:cNvPicPr preferRelativeResize="0"/>
          <p:nvPr/>
        </p:nvPicPr>
        <p:blipFill rotWithShape="1">
          <a:blip r:embed="rId3">
            <a:alphaModFix/>
          </a:blip>
          <a:srcRect t="14494" b="13820"/>
          <a:stretch/>
        </p:blipFill>
        <p:spPr>
          <a:xfrm>
            <a:off x="2979300" y="1149663"/>
            <a:ext cx="3429800" cy="24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00" name="Google Shape;400;p47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049" y="1273962"/>
            <a:ext cx="3167175" cy="271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217050"/>
            <a:ext cx="3167175" cy="28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7"/>
          <p:cNvSpPr txBox="1"/>
          <p:nvPr/>
        </p:nvSpPr>
        <p:spPr>
          <a:xfrm>
            <a:off x="2283300" y="4124125"/>
            <a:ext cx="42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10" name="Google Shape;410;p48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12" name="Google Shape;4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216675"/>
            <a:ext cx="3260649" cy="29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750" y="1301000"/>
            <a:ext cx="3260650" cy="276475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8"/>
          <p:cNvSpPr txBox="1"/>
          <p:nvPr/>
        </p:nvSpPr>
        <p:spPr>
          <a:xfrm>
            <a:off x="2601350" y="4263025"/>
            <a:ext cx="37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27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(Current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20" name="Google Shape;420;p49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28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Front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9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22" name="Google Shape;42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575" y="1190600"/>
            <a:ext cx="3478374" cy="26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9"/>
          <p:cNvSpPr txBox="1"/>
          <p:nvPr/>
        </p:nvSpPr>
        <p:spPr>
          <a:xfrm>
            <a:off x="48932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29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Top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4200" y="1180725"/>
            <a:ext cx="6415599" cy="34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/>
        </p:nvSpPr>
        <p:spPr>
          <a:xfrm>
            <a:off x="1559500" y="4668150"/>
            <a:ext cx="64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1: Simplified outline of the system illustrating the flow of nutrient solution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>
            <a:spLocks noGrp="1"/>
          </p:cNvSpPr>
          <p:nvPr>
            <p:ph type="title"/>
          </p:nvPr>
        </p:nvSpPr>
        <p:spPr>
          <a:xfrm>
            <a:off x="166700" y="296400"/>
            <a:ext cx="866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(Previous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30" name="Google Shape;430;p50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31" name="Google Shape;431;p50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30:  Front View of Old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0"/>
          <p:cNvSpPr txBox="1"/>
          <p:nvPr/>
        </p:nvSpPr>
        <p:spPr>
          <a:xfrm>
            <a:off x="4572000" y="3988525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31:  Top View of the new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50"/>
          <p:cNvPicPr preferRelativeResize="0"/>
          <p:nvPr/>
        </p:nvPicPr>
        <p:blipFill rotWithShape="1">
          <a:blip r:embed="rId4">
            <a:alphaModFix/>
          </a:blip>
          <a:srcRect l="40772" t="25898" r="36814" b="15689"/>
          <a:stretch/>
        </p:blipFill>
        <p:spPr>
          <a:xfrm>
            <a:off x="1136100" y="932237"/>
            <a:ext cx="1513176" cy="2965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50"/>
          <p:cNvCxnSpPr/>
          <p:nvPr/>
        </p:nvCxnSpPr>
        <p:spPr>
          <a:xfrm rot="10800000" flipH="1">
            <a:off x="1862925" y="3138675"/>
            <a:ext cx="1152000" cy="199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6" name="Google Shape;436;p50"/>
          <p:cNvSpPr txBox="1"/>
          <p:nvPr/>
        </p:nvSpPr>
        <p:spPr>
          <a:xfrm>
            <a:off x="3014923" y="2870400"/>
            <a:ext cx="111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50"/>
          <p:cNvCxnSpPr/>
          <p:nvPr/>
        </p:nvCxnSpPr>
        <p:spPr>
          <a:xfrm rot="10800000">
            <a:off x="4476800" y="1964950"/>
            <a:ext cx="1207200" cy="34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50"/>
          <p:cNvSpPr txBox="1"/>
          <p:nvPr/>
        </p:nvSpPr>
        <p:spPr>
          <a:xfrm>
            <a:off x="3214188" y="1748150"/>
            <a:ext cx="135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Vaccum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/>
        </p:nvSpPr>
        <p:spPr>
          <a:xfrm>
            <a:off x="7190375" y="2802050"/>
            <a:ext cx="13845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 4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1"/>
          <p:cNvSpPr txBox="1">
            <a:spLocks noGrp="1"/>
          </p:cNvSpPr>
          <p:nvPr>
            <p:ph type="title"/>
          </p:nvPr>
        </p:nvSpPr>
        <p:spPr>
          <a:xfrm>
            <a:off x="311700" y="256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Unit</a:t>
            </a:r>
            <a:endParaRPr/>
          </a:p>
        </p:txBody>
      </p:sp>
      <p:sp>
        <p:nvSpPr>
          <p:cNvPr id="445" name="Google Shape;44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46" name="Google Shape;44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947964" y="512362"/>
            <a:ext cx="3248049" cy="43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1"/>
          <p:cNvCxnSpPr/>
          <p:nvPr/>
        </p:nvCxnSpPr>
        <p:spPr>
          <a:xfrm flipH="1">
            <a:off x="1736175" y="3227425"/>
            <a:ext cx="1145700" cy="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" name="Google Shape;448;p51"/>
          <p:cNvCxnSpPr/>
          <p:nvPr/>
        </p:nvCxnSpPr>
        <p:spPr>
          <a:xfrm rot="10800000">
            <a:off x="1773725" y="1826800"/>
            <a:ext cx="2092500" cy="49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" name="Google Shape;449;p51"/>
          <p:cNvCxnSpPr/>
          <p:nvPr/>
        </p:nvCxnSpPr>
        <p:spPr>
          <a:xfrm>
            <a:off x="5761525" y="2948325"/>
            <a:ext cx="1539600" cy="4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0" name="Google Shape;450;p51"/>
          <p:cNvSpPr txBox="1"/>
          <p:nvPr/>
        </p:nvSpPr>
        <p:spPr>
          <a:xfrm>
            <a:off x="590475" y="298262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Mega for Actuation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856300" y="152907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2140750" y="4375275"/>
            <a:ext cx="59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32: Control Unit showing the connections be</a:t>
            </a:r>
            <a:r>
              <a:rPr lang="en" dirty="0"/>
              <a:t>tween the Raspberry Pi, the Arduino Mega and Arduino Nano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Growth Module</a:t>
            </a:r>
            <a:endParaRPr/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59" name="Google Shape;45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1200" y="1340525"/>
            <a:ext cx="4208701" cy="3156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52"/>
          <p:cNvCxnSpPr/>
          <p:nvPr/>
        </p:nvCxnSpPr>
        <p:spPr>
          <a:xfrm rot="10800000" flipH="1">
            <a:off x="3657150" y="1101225"/>
            <a:ext cx="4542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1" name="Google Shape;461;p52"/>
          <p:cNvCxnSpPr/>
          <p:nvPr/>
        </p:nvCxnSpPr>
        <p:spPr>
          <a:xfrm rot="10800000">
            <a:off x="4476700" y="1090075"/>
            <a:ext cx="708900" cy="124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2" name="Google Shape;462;p52"/>
          <p:cNvSpPr txBox="1"/>
          <p:nvPr/>
        </p:nvSpPr>
        <p:spPr>
          <a:xfrm>
            <a:off x="3802200" y="718950"/>
            <a:ext cx="1406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 Lights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2"/>
          <p:cNvSpPr txBox="1"/>
          <p:nvPr/>
        </p:nvSpPr>
        <p:spPr>
          <a:xfrm>
            <a:off x="2228475" y="4574625"/>
            <a:ext cx="508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33: Top view of Grow Lights bolted </a:t>
            </a:r>
            <a:r>
              <a:rPr lang="en" dirty="0"/>
              <a:t>on the underside of the lid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(Old)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69" name="Google Shape;4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2056" y="1419731"/>
            <a:ext cx="3394002" cy="2545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53"/>
          <p:cNvCxnSpPr>
            <a:endCxn id="472" idx="1"/>
          </p:cNvCxnSpPr>
          <p:nvPr/>
        </p:nvCxnSpPr>
        <p:spPr>
          <a:xfrm rot="10800000" flipH="1">
            <a:off x="4119206" y="929043"/>
            <a:ext cx="1769700" cy="174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2" name="Google Shape;472;p53"/>
          <p:cNvSpPr txBox="1"/>
          <p:nvPr/>
        </p:nvSpPr>
        <p:spPr>
          <a:xfrm>
            <a:off x="5888906" y="728943"/>
            <a:ext cx="20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Aluminium Water Block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p53"/>
          <p:cNvCxnSpPr>
            <a:endCxn id="474" idx="1"/>
          </p:cNvCxnSpPr>
          <p:nvPr/>
        </p:nvCxnSpPr>
        <p:spPr>
          <a:xfrm>
            <a:off x="4160406" y="3271218"/>
            <a:ext cx="2248500" cy="768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5" name="Google Shape;475;p53"/>
          <p:cNvCxnSpPr/>
          <p:nvPr/>
        </p:nvCxnSpPr>
        <p:spPr>
          <a:xfrm rot="10800000" flipH="1">
            <a:off x="5098731" y="2316718"/>
            <a:ext cx="8724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6" name="Google Shape;476;p53"/>
          <p:cNvCxnSpPr/>
          <p:nvPr/>
        </p:nvCxnSpPr>
        <p:spPr>
          <a:xfrm flipH="1">
            <a:off x="5058681" y="3046268"/>
            <a:ext cx="952500" cy="159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7" name="Google Shape;477;p53"/>
          <p:cNvSpPr txBox="1"/>
          <p:nvPr/>
        </p:nvSpPr>
        <p:spPr>
          <a:xfrm>
            <a:off x="6436069" y="1197543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3"/>
          <p:cNvSpPr txBox="1"/>
          <p:nvPr/>
        </p:nvSpPr>
        <p:spPr>
          <a:xfrm>
            <a:off x="5192756" y="1630605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Cold Water Flow Out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3"/>
          <p:cNvSpPr txBox="1"/>
          <p:nvPr/>
        </p:nvSpPr>
        <p:spPr>
          <a:xfrm>
            <a:off x="5326006" y="2988869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Warm Water Flow In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3"/>
          <p:cNvSpPr txBox="1"/>
          <p:nvPr/>
        </p:nvSpPr>
        <p:spPr>
          <a:xfrm>
            <a:off x="6408906" y="3840018"/>
            <a:ext cx="14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 Sink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3"/>
          <p:cNvSpPr txBox="1"/>
          <p:nvPr/>
        </p:nvSpPr>
        <p:spPr>
          <a:xfrm>
            <a:off x="6121406" y="4249018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Cooling Fan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3"/>
          <p:cNvSpPr txBox="1"/>
          <p:nvPr/>
        </p:nvSpPr>
        <p:spPr>
          <a:xfrm>
            <a:off x="2602881" y="4040118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200" dirty="0">
                <a:solidFill>
                  <a:schemeClr val="dk1"/>
                </a:solidFill>
              </a:rPr>
              <a:t>34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Thermoelectric Peltier Module-based Water Cooler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106050" y="438515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35: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Aquarium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800" y="938488"/>
            <a:ext cx="2532948" cy="33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 txBox="1"/>
          <p:nvPr/>
        </p:nvSpPr>
        <p:spPr>
          <a:xfrm>
            <a:off x="3247350" y="2207875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Aquarium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54"/>
          <p:cNvCxnSpPr>
            <a:endCxn id="489" idx="1"/>
          </p:cNvCxnSpPr>
          <p:nvPr/>
        </p:nvCxnSpPr>
        <p:spPr>
          <a:xfrm rot="10800000" flipH="1">
            <a:off x="1641450" y="2494225"/>
            <a:ext cx="1605900" cy="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91" name="Google Shape;49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700" y="1021500"/>
            <a:ext cx="2542236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54"/>
          <p:cNvCxnSpPr/>
          <p:nvPr/>
        </p:nvCxnSpPr>
        <p:spPr>
          <a:xfrm rot="10800000">
            <a:off x="5307525" y="3703675"/>
            <a:ext cx="2270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3" name="Google Shape;493;p54"/>
          <p:cNvSpPr txBox="1"/>
          <p:nvPr/>
        </p:nvSpPr>
        <p:spPr>
          <a:xfrm>
            <a:off x="4089225" y="3417325"/>
            <a:ext cx="121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5829425" y="449040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36: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 for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0" name="Google Shape;500;p55"/>
          <p:cNvSpPr txBox="1"/>
          <p:nvPr/>
        </p:nvSpPr>
        <p:spPr>
          <a:xfrm>
            <a:off x="1664375" y="4524475"/>
            <a:ext cx="5571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37: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Concede Box Containing the Nutrient Container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55"/>
          <p:cNvPicPr preferRelativeResize="0"/>
          <p:nvPr/>
        </p:nvPicPr>
        <p:blipFill rotWithShape="1">
          <a:blip r:embed="rId3">
            <a:alphaModFix/>
          </a:blip>
          <a:srcRect l="13270" t="49155" r="15229" b="11838"/>
          <a:stretch/>
        </p:blipFill>
        <p:spPr>
          <a:xfrm>
            <a:off x="1786200" y="770625"/>
            <a:ext cx="5098249" cy="37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Air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7" name="Google Shape;507;p56"/>
          <p:cNvSpPr txBox="1"/>
          <p:nvPr/>
        </p:nvSpPr>
        <p:spPr>
          <a:xfrm>
            <a:off x="5722638" y="4444900"/>
            <a:ext cx="3207900" cy="79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38.</a:t>
            </a:r>
            <a:r>
              <a:rPr lang="en" sz="1300" dirty="0">
                <a:solidFill>
                  <a:schemeClr val="dk1"/>
                </a:solidFill>
              </a:rPr>
              <a:t>2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50" y="1476700"/>
            <a:ext cx="3385344" cy="2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2901" y="968875"/>
            <a:ext cx="2487375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56"/>
          <p:cNvCxnSpPr/>
          <p:nvPr/>
        </p:nvCxnSpPr>
        <p:spPr>
          <a:xfrm rot="10800000" flipH="1">
            <a:off x="1530650" y="1477450"/>
            <a:ext cx="27468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1" name="Google Shape;511;p56"/>
          <p:cNvSpPr txBox="1"/>
          <p:nvPr/>
        </p:nvSpPr>
        <p:spPr>
          <a:xfrm>
            <a:off x="4277450" y="1154750"/>
            <a:ext cx="11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 Cooler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2" name="Google Shape;512;p56"/>
          <p:cNvCxnSpPr/>
          <p:nvPr/>
        </p:nvCxnSpPr>
        <p:spPr>
          <a:xfrm rot="10800000">
            <a:off x="5385050" y="1455275"/>
            <a:ext cx="2358900" cy="50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56"/>
          <p:cNvCxnSpPr/>
          <p:nvPr/>
        </p:nvCxnSpPr>
        <p:spPr>
          <a:xfrm rot="10800000">
            <a:off x="5096875" y="1554950"/>
            <a:ext cx="2503200" cy="2204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4" name="Google Shape;514;p56"/>
          <p:cNvCxnSpPr/>
          <p:nvPr/>
        </p:nvCxnSpPr>
        <p:spPr>
          <a:xfrm>
            <a:off x="2283775" y="2717950"/>
            <a:ext cx="18165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5" name="Google Shape;515;p56"/>
          <p:cNvCxnSpPr/>
          <p:nvPr/>
        </p:nvCxnSpPr>
        <p:spPr>
          <a:xfrm>
            <a:off x="2616050" y="2418900"/>
            <a:ext cx="1517400" cy="33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6" name="Google Shape;516;p56"/>
          <p:cNvSpPr txBox="1"/>
          <p:nvPr/>
        </p:nvSpPr>
        <p:spPr>
          <a:xfrm>
            <a:off x="4007125" y="2479650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Connector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6"/>
          <p:cNvSpPr txBox="1"/>
          <p:nvPr/>
        </p:nvSpPr>
        <p:spPr>
          <a:xfrm>
            <a:off x="4007125" y="3604000"/>
            <a:ext cx="97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6"/>
          <p:cNvSpPr txBox="1"/>
          <p:nvPr/>
        </p:nvSpPr>
        <p:spPr>
          <a:xfrm>
            <a:off x="311700" y="4176700"/>
            <a:ext cx="3781500" cy="56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</a:t>
            </a:r>
            <a:r>
              <a:rPr lang="en" sz="1300" dirty="0">
                <a:solidFill>
                  <a:schemeClr val="dk1"/>
                </a:solidFill>
              </a:rPr>
              <a:t>.1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Isometric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Automated AC Power Supply</a:t>
            </a:r>
            <a:endParaRPr/>
          </a:p>
        </p:txBody>
      </p:sp>
      <p:sp>
        <p:nvSpPr>
          <p:cNvPr id="524" name="Google Shape;524;p57"/>
          <p:cNvSpPr txBox="1">
            <a:spLocks noGrp="1"/>
          </p:cNvSpPr>
          <p:nvPr>
            <p:ph type="body" idx="1"/>
          </p:nvPr>
        </p:nvSpPr>
        <p:spPr>
          <a:xfrm>
            <a:off x="3745750" y="1152475"/>
            <a:ext cx="5086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Grow Lights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Chiller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Pump for Chiller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5" name="Google Shape;5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26" name="Google Shape;52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945" y="1152475"/>
            <a:ext cx="2433850" cy="324514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7"/>
          <p:cNvSpPr txBox="1"/>
          <p:nvPr/>
        </p:nvSpPr>
        <p:spPr>
          <a:xfrm>
            <a:off x="634675" y="4532375"/>
            <a:ext cx="4927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39: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Multiplug using a 4-channel 12V relay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311700" y="35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DC Power Supply</a:t>
            </a:r>
            <a:endParaRPr/>
          </a:p>
        </p:txBody>
      </p:sp>
      <p:sp>
        <p:nvSpPr>
          <p:cNvPr id="533" name="Google Shape;53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534" name="Google Shape;53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4525" y="1106325"/>
            <a:ext cx="2471324" cy="32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8"/>
          <p:cNvSpPr txBox="1"/>
          <p:nvPr/>
        </p:nvSpPr>
        <p:spPr>
          <a:xfrm>
            <a:off x="1702075" y="4490025"/>
            <a:ext cx="600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40: Switched-</a:t>
            </a:r>
            <a:r>
              <a:rPr lang="en" dirty="0"/>
              <a:t>Mode Power Supply (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SMPS</a:t>
            </a:r>
            <a:r>
              <a:rPr lang="en" dirty="0"/>
              <a:t>)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12V - 30A Power Supply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58"/>
          <p:cNvCxnSpPr/>
          <p:nvPr/>
        </p:nvCxnSpPr>
        <p:spPr>
          <a:xfrm rot="10800000" flipH="1">
            <a:off x="4277400" y="3083325"/>
            <a:ext cx="2359200" cy="87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7" name="Google Shape;537;p58"/>
          <p:cNvCxnSpPr/>
          <p:nvPr/>
        </p:nvCxnSpPr>
        <p:spPr>
          <a:xfrm rot="10800000" flipH="1">
            <a:off x="4055875" y="3404625"/>
            <a:ext cx="1728000" cy="95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8" name="Google Shape;538;p58"/>
          <p:cNvSpPr txBox="1"/>
          <p:nvPr/>
        </p:nvSpPr>
        <p:spPr>
          <a:xfrm>
            <a:off x="6514675" y="2754400"/>
            <a:ext cx="15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9"/>
          <p:cNvSpPr txBox="1">
            <a:spLocks noGrp="1"/>
          </p:cNvSpPr>
          <p:nvPr>
            <p:ph type="title"/>
          </p:nvPr>
        </p:nvSpPr>
        <p:spPr>
          <a:xfrm>
            <a:off x="311700" y="289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Monitoring Sensor Reading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545" name="Google Shape;54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400" y="1505025"/>
            <a:ext cx="3666998" cy="20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505025"/>
            <a:ext cx="4225706" cy="20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9"/>
          <p:cNvSpPr txBox="1"/>
          <p:nvPr/>
        </p:nvSpPr>
        <p:spPr>
          <a:xfrm>
            <a:off x="223100" y="3728575"/>
            <a:ext cx="4776900" cy="107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41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visualizations from ThingSpeak from sensor data 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4367100" y="3728563"/>
            <a:ext cx="4776900" cy="142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42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widgets from ThingSpeak from sensor data </a:t>
            </a:r>
            <a:r>
              <a:rPr lang="en" sz="1100" dirty="0">
                <a:solidFill>
                  <a:schemeClr val="dk1"/>
                </a:solidFill>
              </a:rPr>
              <a:t>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/>
        </p:nvSpPr>
        <p:spPr>
          <a:xfrm>
            <a:off x="1096358" y="4737111"/>
            <a:ext cx="73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2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/>
          </p:nvPr>
        </p:nvSpPr>
        <p:spPr>
          <a:xfrm>
            <a:off x="256875" y="357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/>
              <a:t>Nutrient Solution Container Module</a:t>
            </a:r>
            <a:endParaRPr sz="2500"/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956" y="1082375"/>
            <a:ext cx="7704034" cy="34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9419" y="-1248082"/>
            <a:ext cx="226093" cy="11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7" descr="DHT22 Digital Temperature &amp; Humidity Sensor DHT-22 AM23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2857" y="825003"/>
            <a:ext cx="873919" cy="87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 descr="A picture containing cable, plastic, medical equipmen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19816" y="3808966"/>
            <a:ext cx="920054" cy="61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6472" y="3243072"/>
            <a:ext cx="1870696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 descr="A picture containing electrical wiring, connector, cable, electrical supply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11128" y="4318497"/>
            <a:ext cx="792762" cy="44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7664" y="3243071"/>
            <a:ext cx="963167" cy="154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 descr="A black device with a cord and a pink ball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6875" y="2542959"/>
            <a:ext cx="839483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 descr="12V DC Mini Water Pump – Naba Tech Shop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7641" y="1735925"/>
            <a:ext cx="688717" cy="68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870" y="2716385"/>
            <a:ext cx="2736968" cy="52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875" y="2535582"/>
            <a:ext cx="839483" cy="52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5676" y="2064608"/>
            <a:ext cx="1734844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033" y="1759924"/>
            <a:ext cx="772325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0747" y="2364161"/>
            <a:ext cx="3521711" cy="6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9419" y="1154961"/>
            <a:ext cx="1637976" cy="290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262513" y="4064431"/>
            <a:ext cx="131267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 descr="Ultrasonic Sonar Sensor HC SCR04 - HTE Babgladesh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888227" y="957368"/>
            <a:ext cx="1042101" cy="104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0372" y="811527"/>
            <a:ext cx="1969956" cy="138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 descr="A rectangular electronic device with a screen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5400000">
            <a:off x="1892100" y="1082577"/>
            <a:ext cx="846404" cy="63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7899" y="955639"/>
            <a:ext cx="634805" cy="87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1226" y="1221717"/>
            <a:ext cx="1165145" cy="979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40255" y="3742336"/>
            <a:ext cx="920055" cy="92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9031" y="3239520"/>
            <a:ext cx="2331335" cy="133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>
            <a:spLocks noGrp="1"/>
          </p:cNvSpPr>
          <p:nvPr>
            <p:ph type="title"/>
          </p:nvPr>
        </p:nvSpPr>
        <p:spPr>
          <a:xfrm>
            <a:off x="311700" y="30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Collecting Data</a:t>
            </a:r>
            <a:endParaRPr/>
          </a:p>
        </p:txBody>
      </p:sp>
      <p:sp>
        <p:nvSpPr>
          <p:cNvPr id="554" name="Google Shape;554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55" name="Google Shape;55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3725" y="928588"/>
            <a:ext cx="5695767" cy="35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0"/>
          <p:cNvSpPr txBox="1"/>
          <p:nvPr/>
        </p:nvSpPr>
        <p:spPr>
          <a:xfrm>
            <a:off x="1596900" y="4537100"/>
            <a:ext cx="6334500" cy="9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300" dirty="0">
                <a:solidFill>
                  <a:schemeClr val="dk1"/>
                </a:solidFill>
              </a:rPr>
              <a:t>43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data logged by the Raspberry Pi being stored in Google Sheets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9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3002" y="508755"/>
            <a:ext cx="3117996" cy="4407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9"/>
          <p:cNvSpPr txBox="1"/>
          <p:nvPr/>
        </p:nvSpPr>
        <p:spPr>
          <a:xfrm>
            <a:off x="260866" y="227325"/>
            <a:ext cx="7023262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Making Flowchart</a:t>
            </a:r>
            <a:endParaRPr/>
          </a:p>
        </p:txBody>
      </p:sp>
      <p:sp>
        <p:nvSpPr>
          <p:cNvPr id="656" name="Google Shape;656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57" name="Google Shape;657;p69"/>
          <p:cNvSpPr txBox="1"/>
          <p:nvPr/>
        </p:nvSpPr>
        <p:spPr>
          <a:xfrm>
            <a:off x="6130998" y="4365285"/>
            <a:ext cx="2640600" cy="55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44: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Flowchart of sensor system.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70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016" y="51707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71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848" y="-4235793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72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1939" y="-729991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73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9184" y="-11397126"/>
            <a:ext cx="11447585" cy="1618165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74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574324" y="-14755788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75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67754" y="-10342049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76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61183" y="-6965804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77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8433" y="-379442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Growth Module</a:t>
            </a:r>
            <a:endParaRPr sz="2500"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2575" y="1185813"/>
            <a:ext cx="5658849" cy="33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175" y="3763525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1032950" y="4530900"/>
            <a:ext cx="604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Fig. </a:t>
            </a:r>
            <a:r>
              <a:rPr lang="en"/>
              <a:t>3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the 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3764230">
            <a:off x="3268195" y="1486531"/>
            <a:ext cx="77838" cy="10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1200" y="1087250"/>
            <a:ext cx="905748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5000" y="1161288"/>
            <a:ext cx="301650" cy="111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5950" y="1087250"/>
            <a:ext cx="905748" cy="61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255067">
            <a:off x="5212444" y="1319982"/>
            <a:ext cx="77841" cy="10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3751390">
            <a:off x="5681189" y="1293159"/>
            <a:ext cx="77845" cy="132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8975" y="2702250"/>
            <a:ext cx="1942451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4168" y="2980944"/>
            <a:ext cx="2087199" cy="36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1375" y="3300984"/>
            <a:ext cx="978877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6725" y="3300975"/>
            <a:ext cx="1444977" cy="11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65" name="Google Shape;165;p28" descr="DHT22 Digital Temperature &amp; Humidity Sensor DHT-22 AM23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6428" y="1147494"/>
            <a:ext cx="888322" cy="88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1349" y="1037162"/>
            <a:ext cx="786017" cy="124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 descr="BH1750FVI Digital Light intensity Sensor Robotics Banglades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66119" y="1017724"/>
            <a:ext cx="936275" cy="9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0700" y="1087250"/>
            <a:ext cx="1861694" cy="78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 descr="Raspberry Pi's Camera Module 3 arrives with these big updates | ZDNE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97389" y="1987230"/>
            <a:ext cx="963699" cy="9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7801" y="-602630"/>
            <a:ext cx="285123" cy="7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 descr="Co2 Senso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287" y="994136"/>
            <a:ext cx="745308" cy="74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8350" y="1087250"/>
            <a:ext cx="1041423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9775" y="1087250"/>
            <a:ext cx="1041423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145798">
            <a:off x="3610644" y="1310906"/>
            <a:ext cx="77837" cy="106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1532" y="990469"/>
            <a:ext cx="786017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8975" y="2200536"/>
            <a:ext cx="2349999" cy="78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10">
            <a:alphaModFix/>
          </a:blip>
          <a:srcRect l="24012" t="10141" r="27361" b="53603"/>
          <a:stretch/>
        </p:blipFill>
        <p:spPr>
          <a:xfrm>
            <a:off x="1075804" y="2546841"/>
            <a:ext cx="57607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2951" y="2620172"/>
            <a:ext cx="2398416" cy="345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5804" y="2537915"/>
            <a:ext cx="657628" cy="5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97212" y="1972588"/>
            <a:ext cx="995255" cy="90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 descr="TEC1-12715 Heatsink Thermoelectric Cooler Cooling Peltier Plate Module - RC  GEAR B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5669" y="1727496"/>
            <a:ext cx="652083" cy="652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1857" y="1804222"/>
            <a:ext cx="673657" cy="535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6523" y="2263277"/>
            <a:ext cx="1554303" cy="345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78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368" y="-435833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0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Experimental Demonstration of the System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25" name="Google Shape;72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731" name="Google Shape;731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pH sensor)</a:t>
            </a:r>
            <a:endParaRPr/>
          </a:p>
        </p:txBody>
      </p:sp>
      <p:sp>
        <p:nvSpPr>
          <p:cNvPr id="737" name="Google Shape;737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738" name="Google Shape;738;p82"/>
          <p:cNvSpPr txBox="1"/>
          <p:nvPr/>
        </p:nvSpPr>
        <p:spPr>
          <a:xfrm>
            <a:off x="311700" y="3545473"/>
            <a:ext cx="4260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45: Serial Monitor readings from testing the pH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63" y="1085849"/>
            <a:ext cx="3737986" cy="232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82" descr="pH Calibration Solution 6.86 sachet | Growit Growsho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6371" y="1085849"/>
            <a:ext cx="2481917" cy="250745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82"/>
          <p:cNvSpPr txBox="1"/>
          <p:nvPr/>
        </p:nvSpPr>
        <p:spPr>
          <a:xfrm>
            <a:off x="5508074" y="3561934"/>
            <a:ext cx="332422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46: pH 6.86 buffer solution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747" name="Google Shape;747;p83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EC sensor)</a:t>
            </a:r>
            <a:endParaRPr/>
          </a:p>
        </p:txBody>
      </p:sp>
      <p:sp>
        <p:nvSpPr>
          <p:cNvPr id="748" name="Google Shape;748;p83"/>
          <p:cNvSpPr txBox="1"/>
          <p:nvPr/>
        </p:nvSpPr>
        <p:spPr>
          <a:xfrm>
            <a:off x="136225" y="344583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47: Serial Monitor readings from testing the EC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3"/>
          <p:cNvSpPr txBox="1"/>
          <p:nvPr/>
        </p:nvSpPr>
        <p:spPr>
          <a:xfrm>
            <a:off x="4967781" y="3445831"/>
            <a:ext cx="383191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48: EC buffer solution of 1413 micro-siemens/cm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83" descr="Calibration Solution EC 1413 / 20 m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32" y="1016306"/>
            <a:ext cx="3327559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419" y="774144"/>
            <a:ext cx="3902801" cy="267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757" name="Google Shape;757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700" y="944525"/>
            <a:ext cx="8174100" cy="3469613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4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Data from the System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84"/>
          <p:cNvSpPr txBox="1"/>
          <p:nvPr/>
        </p:nvSpPr>
        <p:spPr>
          <a:xfrm>
            <a:off x="660200" y="4720175"/>
            <a:ext cx="77538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49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Visualizations from the sensor data collected by the Raspberry Pi at system startup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765" name="Google Shape;765;p85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Data from the System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125" y="783663"/>
            <a:ext cx="7883758" cy="38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85"/>
          <p:cNvSpPr txBox="1"/>
          <p:nvPr/>
        </p:nvSpPr>
        <p:spPr>
          <a:xfrm>
            <a:off x="736975" y="4720175"/>
            <a:ext cx="77355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50: Updated Values from the sensor data collected by the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 system startup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773" name="Google Shape;773;p86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150" y="756175"/>
            <a:ext cx="6666552" cy="37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6"/>
          <p:cNvSpPr txBox="1"/>
          <p:nvPr/>
        </p:nvSpPr>
        <p:spPr>
          <a:xfrm>
            <a:off x="758925" y="4720175"/>
            <a:ext cx="7380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51: Visualizations from the sensor data collected by the system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a time interval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781" name="Google Shape;781;p87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4111" y="704988"/>
            <a:ext cx="6980076" cy="3733526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7"/>
          <p:cNvSpPr txBox="1"/>
          <p:nvPr/>
        </p:nvSpPr>
        <p:spPr>
          <a:xfrm>
            <a:off x="572475" y="4720175"/>
            <a:ext cx="7899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52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Update Values from the sensor data collected by the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after a time interval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Google Sheet Spreadsheet updates</a:t>
            </a:r>
            <a:endParaRPr/>
          </a:p>
        </p:txBody>
      </p:sp>
      <p:sp>
        <p:nvSpPr>
          <p:cNvPr id="789" name="Google Shape;789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790" name="Google Shape;790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9650" y="1017725"/>
            <a:ext cx="5565126" cy="34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8"/>
          <p:cNvSpPr txBox="1"/>
          <p:nvPr/>
        </p:nvSpPr>
        <p:spPr>
          <a:xfrm>
            <a:off x="364100" y="4489875"/>
            <a:ext cx="831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53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Google Sheet spreadsheet showing the sensor data logged by the Raspberry Pi since system startup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258122" y="3029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t="3376" b="2239"/>
          <a:stretch/>
        </p:blipFill>
        <p:spPr>
          <a:xfrm>
            <a:off x="1078707" y="875606"/>
            <a:ext cx="7158037" cy="374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858680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1858679"/>
            <a:ext cx="1282700" cy="104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4940" y="2324099"/>
            <a:ext cx="1514475" cy="53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40881">
            <a:off x="5124957" y="2962827"/>
            <a:ext cx="650262" cy="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7586" y="3195674"/>
            <a:ext cx="1067354" cy="55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3750652"/>
            <a:ext cx="877689" cy="33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7277" y="3974144"/>
            <a:ext cx="32718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9627" y="2861044"/>
            <a:ext cx="257333" cy="88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5103" y="3189619"/>
            <a:ext cx="1067354" cy="5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9415" y="2324100"/>
            <a:ext cx="1359058" cy="53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392848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8115" y="1414838"/>
            <a:ext cx="2275520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9332" y="1471322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8673" y="1676296"/>
            <a:ext cx="257333" cy="6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3706" y="3974144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1011150" y="4572975"/>
            <a:ext cx="6163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4: Block Diagram illustrating the IoT framework running on the system 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797" name="Google Shape;797;p89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798" name="Google Shape;798;p89"/>
          <p:cNvSpPr txBox="1"/>
          <p:nvPr/>
        </p:nvSpPr>
        <p:spPr>
          <a:xfrm>
            <a:off x="316082" y="391586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54: Serial Monitor readings from testing the sensors.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1019" y="2092995"/>
            <a:ext cx="4373223" cy="928811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9"/>
          <p:cNvSpPr txBox="1"/>
          <p:nvPr/>
        </p:nvSpPr>
        <p:spPr>
          <a:xfrm>
            <a:off x="4571998" y="3915861"/>
            <a:ext cx="43732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lang="en" sz="1200" dirty="0"/>
              <a:t>1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Serial Monitor readings from testing the sensors.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0C6EB4-3F65-C85E-299E-D9A3AE74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5" y="1316978"/>
            <a:ext cx="4349136" cy="232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Expected Work To Be Done</a:t>
            </a:r>
            <a:endParaRPr sz="2500"/>
          </a:p>
        </p:txBody>
      </p:sp>
      <p:sp>
        <p:nvSpPr>
          <p:cNvPr id="860" name="Google Shape;860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Expected Work To Be Done</a:t>
            </a:r>
            <a:endParaRPr sz="2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866" name="Google Shape;866;p98"/>
          <p:cNvSpPr txBox="1">
            <a:spLocks noGrp="1"/>
          </p:cNvSpPr>
          <p:nvPr>
            <p:ph type="body" idx="1"/>
          </p:nvPr>
        </p:nvSpPr>
        <p:spPr>
          <a:xfrm>
            <a:off x="311700" y="1343475"/>
            <a:ext cx="85206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Adding CO2 cylinders to  Growth Module (GM) as a CO2 source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Growing a batch of lettuce to test the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Implementing an Xgboost-based decision-making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Developing and controlling multiple Growth Modules (GMs) simultaneously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7" name="Google Shape;867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9"/>
          <p:cNvSpPr txBox="1"/>
          <p:nvPr/>
        </p:nvSpPr>
        <p:spPr>
          <a:xfrm>
            <a:off x="260950" y="144500"/>
            <a:ext cx="835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Timeline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99"/>
          <p:cNvSpPr txBox="1"/>
          <p:nvPr/>
        </p:nvSpPr>
        <p:spPr>
          <a:xfrm>
            <a:off x="2152800" y="4776425"/>
            <a:ext cx="48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55: Timeline for the different stages of the project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A39F4E4-935E-F2DB-E29A-3D2AD862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97" y="713900"/>
            <a:ext cx="3200354" cy="409579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Conclusion</a:t>
            </a:r>
            <a:endParaRPr sz="2500"/>
          </a:p>
        </p:txBody>
      </p:sp>
      <p:sp>
        <p:nvSpPr>
          <p:cNvPr id="908" name="Google Shape;908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1"/>
          <p:cNvSpPr txBox="1">
            <a:spLocks noGrp="1"/>
          </p:cNvSpPr>
          <p:nvPr>
            <p:ph type="title"/>
          </p:nvPr>
        </p:nvSpPr>
        <p:spPr>
          <a:xfrm>
            <a:off x="311700" y="236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14" name="Google Shape;914;p101"/>
          <p:cNvSpPr txBox="1">
            <a:spLocks noGrp="1"/>
          </p:cNvSpPr>
          <p:nvPr>
            <p:ph type="body" idx="1"/>
          </p:nvPr>
        </p:nvSpPr>
        <p:spPr>
          <a:xfrm>
            <a:off x="267825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This system will enable us to grow crops which would otherwise not grow in Bangladesh.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 will allow us to grow plants much faster than conventional soil-based farming.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Produce from this system will be free of pesticides and thus much healthier.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Our system will control more parameters than previous works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Thus far, we have implemented automation to monitor the pH, EC and water temperature.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plan on implementing further automation and adding IoT to the system to monitor its status remotely.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plan on developing a decision making system based on XGboost.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5" name="Google Shape;915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3"/>
          <p:cNvSpPr txBox="1">
            <a:spLocks noGrp="1"/>
          </p:cNvSpPr>
          <p:nvPr>
            <p:ph type="title"/>
          </p:nvPr>
        </p:nvSpPr>
        <p:spPr>
          <a:xfrm>
            <a:off x="404025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928" name="Google Shape;928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311700" y="11523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 for scaled system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5830475" y="3870375"/>
            <a:ext cx="3164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9856" y="796269"/>
            <a:ext cx="3327527" cy="41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92375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Full System Flow Diagram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153525" y="4536025"/>
            <a:ext cx="852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6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Complete </a:t>
            </a:r>
            <a:r>
              <a:rPr lang="en"/>
              <a:t>f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diagram of the entire system illustrating the interconnections between all the com</a:t>
            </a:r>
            <a:r>
              <a:rPr lang="en"/>
              <a:t>ponents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572700"/>
            <a:ext cx="7772400" cy="394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Work Done Thus Far</a:t>
            </a:r>
            <a:endParaRPr sz="2500"/>
          </a:p>
        </p:txBody>
      </p:sp>
      <p:sp>
        <p:nvSpPr>
          <p:cNvPr id="228" name="Google Shape;2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1343</Words>
  <Application>Microsoft Office PowerPoint</Application>
  <PresentationFormat>On-screen Show (16:9)</PresentationFormat>
  <Paragraphs>240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Times New Roman</vt:lpstr>
      <vt:lpstr>Simple Light</vt:lpstr>
      <vt:lpstr>Simple Light</vt:lpstr>
      <vt:lpstr>Design of an IoT-enabled Scalable Closed Hydroponics System with Smart Parameter Control</vt:lpstr>
      <vt:lpstr>Methodology</vt:lpstr>
      <vt:lpstr>Overview</vt:lpstr>
      <vt:lpstr>Nutrient Solution Container Module</vt:lpstr>
      <vt:lpstr>Growth Module</vt:lpstr>
      <vt:lpstr>Control System</vt:lpstr>
      <vt:lpstr>Overview for scaled system</vt:lpstr>
      <vt:lpstr>Full System Flow Diagram</vt:lpstr>
      <vt:lpstr>Work Done Thus Far</vt:lpstr>
      <vt:lpstr>3D CAD Model</vt:lpstr>
      <vt:lpstr>3D CAD Model</vt:lpstr>
      <vt:lpstr>3D CAD Model</vt:lpstr>
      <vt:lpstr>3D CAD Model</vt:lpstr>
      <vt:lpstr>Physical Implementation (Previous)</vt:lpstr>
      <vt:lpstr>Physical Implementation (Current)</vt:lpstr>
      <vt:lpstr>Physical Implementation (Current)</vt:lpstr>
      <vt:lpstr>Physical Implementation </vt:lpstr>
      <vt:lpstr>Physical Implementation </vt:lpstr>
      <vt:lpstr>Sensor Reading </vt:lpstr>
      <vt:lpstr>Sensor Reading </vt:lpstr>
      <vt:lpstr>Analog Sensors </vt:lpstr>
      <vt:lpstr>Calibrating Sensors (pH sensor) </vt:lpstr>
      <vt:lpstr>Calibrating Sensors (pH sensor) </vt:lpstr>
      <vt:lpstr>Calibrating Sensors (pH sensor) </vt:lpstr>
      <vt:lpstr>Calibrating Sensors (pH sensor) </vt:lpstr>
      <vt:lpstr>Calibrating Sensors (EC sensor) </vt:lpstr>
      <vt:lpstr>Calibrating Sensors (EC sensor) </vt:lpstr>
      <vt:lpstr>Calibrating Sensors (EC sensor) </vt:lpstr>
      <vt:lpstr>Regulating pH and Nutrient Level (EC) (Current Approach)  </vt:lpstr>
      <vt:lpstr>Regulating pH and Nutrient Level (EC) (Previous Approach)  </vt:lpstr>
      <vt:lpstr>Control Unit</vt:lpstr>
      <vt:lpstr>Growth Module</vt:lpstr>
      <vt:lpstr>Regulating Water Temperature (Old) </vt:lpstr>
      <vt:lpstr>Regulating Water Temperature  </vt:lpstr>
      <vt:lpstr>Regulating Water Temperature  </vt:lpstr>
      <vt:lpstr>Regulating Air Temperature  </vt:lpstr>
      <vt:lpstr>Automated AC Power Supply</vt:lpstr>
      <vt:lpstr>DC Power Supply</vt:lpstr>
      <vt:lpstr>Monitoring Sensor Reading</vt:lpstr>
      <vt:lpstr>Collecting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Demonstration of the System </vt:lpstr>
      <vt:lpstr>Results</vt:lpstr>
      <vt:lpstr>Result (Testing the pH sensor)</vt:lpstr>
      <vt:lpstr>Result (Testing the EC sensor)</vt:lpstr>
      <vt:lpstr>PowerPoint Presentation</vt:lpstr>
      <vt:lpstr>PowerPoint Presentation</vt:lpstr>
      <vt:lpstr>PowerPoint Presentation</vt:lpstr>
      <vt:lpstr>PowerPoint Presentation</vt:lpstr>
      <vt:lpstr>Google Sheet Spreadsheet updates</vt:lpstr>
      <vt:lpstr>Result</vt:lpstr>
      <vt:lpstr>Expected Work To Be Done</vt:lpstr>
      <vt:lpstr>Expected Work To Be Done </vt:lpstr>
      <vt:lpstr>PowerPoint Presentation</vt:lpstr>
      <vt:lpstr>Conclusion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an IoT-enabled Scalable Closed Hydroponics System with Smart Parameter Control</dc:title>
  <cp:lastModifiedBy>Mikdam-Al-Maad Ronoue</cp:lastModifiedBy>
  <cp:revision>5</cp:revision>
  <dcterms:modified xsi:type="dcterms:W3CDTF">2023-10-03T16:53:36Z</dcterms:modified>
</cp:coreProperties>
</file>